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19"/>
  </p:notesMasterIdLst>
  <p:sldIdLst>
    <p:sldId id="256" r:id="rId2"/>
    <p:sldId id="257" r:id="rId3"/>
    <p:sldId id="264" r:id="rId4"/>
    <p:sldId id="276" r:id="rId5"/>
    <p:sldId id="261" r:id="rId6"/>
    <p:sldId id="258" r:id="rId7"/>
    <p:sldId id="265" r:id="rId8"/>
    <p:sldId id="266" r:id="rId9"/>
    <p:sldId id="267" r:id="rId10"/>
    <p:sldId id="268" r:id="rId11"/>
    <p:sldId id="269" r:id="rId12"/>
    <p:sldId id="274" r:id="rId13"/>
    <p:sldId id="270" r:id="rId14"/>
    <p:sldId id="272" r:id="rId15"/>
    <p:sldId id="275" r:id="rId16"/>
    <p:sldId id="26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877B4-E986-4BB4-A2D5-3CAA89EF70EB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CFD92-961D-4514-8ACE-A3F37F66993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3782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6386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4896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5290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4805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8470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2972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7295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7551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6644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4234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0061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484E1-F42B-4D07-A895-DCA343CA72A6}" type="datetimeFigureOut">
              <a:rPr lang="sr-Latn-RS" smtClean="0"/>
              <a:t>11.2.2018.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2E9B6-5875-4E75-8BA6-3FA72F256A8A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3636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/>
              <a:t>Breakout</a:t>
            </a:r>
            <a:endParaRPr lang="sr-Latn-R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5314"/>
            <a:ext cx="9144000" cy="84473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Svetislav Simi</a:t>
            </a:r>
            <a:r>
              <a:rPr lang="sr-Latn-RS" dirty="0" smtClean="0"/>
              <a:t>ć</a:t>
            </a:r>
          </a:p>
          <a:p>
            <a:pPr algn="l"/>
            <a:r>
              <a:rPr lang="sr-Latn-RS" dirty="0" smtClean="0"/>
              <a:t>RA 116/2015</a:t>
            </a:r>
          </a:p>
        </p:txBody>
      </p:sp>
    </p:spTree>
    <p:extLst>
      <p:ext uri="{BB962C8B-B14F-4D97-AF65-F5344CB8AC3E}">
        <p14:creationId xmlns:p14="http://schemas.microsoft.com/office/powerpoint/2010/main" val="19424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Kretanje</a:t>
            </a:r>
            <a:r>
              <a:rPr lang="sr-Latn-RS" dirty="0" smtClean="0"/>
              <a:t> - rotacija</a:t>
            </a:r>
            <a:endParaRPr lang="sr-Latn-R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sr-Latn-RS" dirty="0" smtClean="0"/>
                  <a:t>Analogne jednačine drugog Njutnovog zakona za rotaciju:</a:t>
                </a:r>
                <a:endParaRPr lang="en-US" dirty="0" smtClean="0"/>
              </a:p>
              <a:p>
                <a:pPr marL="0" indent="0" algn="ctr">
                  <a:buNone/>
                </a:pPr>
                <a:r>
                  <a:rPr lang="sr-Latn-RS" dirty="0" smtClean="0">
                    <a:sym typeface="Symbol" panose="05050102010706020507" pitchFamily="18" charset="2"/>
                  </a:rPr>
                  <a:t>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r-Latn-R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num>
                      <m:den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	</a:t>
                </a:r>
                <a:r>
                  <a:rPr lang="en-US" dirty="0" smtClean="0">
                    <a:sym typeface="Symbol" panose="05050102010706020507" pitchFamily="18" charset="2"/>
                  </a:rPr>
                  <a:t>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</m:den>
                    </m:f>
                    <m:r>
                      <a:rPr lang="sr-Latn-RS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sr-Latn-R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i="1">
                        <a:sym typeface="Symbol" panose="05050102010706020507" pitchFamily="18" charset="2"/>
                      </a:rPr>
                      <m:t>𝑑</m:t>
                    </m:r>
                    <m:r>
                      <a:rPr lang="en-US" i="1">
                        <a:sym typeface="Symbol" panose="05050102010706020507" pitchFamily="18" charset="2"/>
                      </a:rPr>
                      <m:t></m:t>
                    </m:r>
                  </m:oMath>
                </a14:m>
                <a:r>
                  <a:rPr lang="sr-Latn-RS" i="1" dirty="0" smtClean="0"/>
                  <a:t> = </a:t>
                </a:r>
                <a:r>
                  <a:rPr lang="en-US" i="1" dirty="0">
                    <a:sym typeface="Symbol" panose="05050102010706020507" pitchFamily="18" charset="2"/>
                  </a:rPr>
                  <a:t></a:t>
                </a:r>
                <a:r>
                  <a:rPr lang="sr-Latn-RS" i="1" dirty="0" smtClean="0"/>
                  <a:t> </a:t>
                </a:r>
                <a:r>
                  <a:rPr lang="sr-Latn-RS" i="1" dirty="0" smtClean="0"/>
                  <a:t>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𝑑</m:t>
                    </m:r>
                    <m:r>
                      <a:rPr lang="sr-Latn-R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</m:oMath>
                </a14:m>
                <a:endParaRPr lang="en-US" i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= 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𝑡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i="1" dirty="0"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𝑑𝑡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 → </m:t>
                              </m:r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 dirty="0"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b="0" i="1" dirty="0" smtClean="0">
                          <a:sym typeface="Symbol" panose="05050102010706020507" pitchFamily="18" charset="2"/>
                        </a:rPr>
                        <m:t> * </m:t>
                      </m:r>
                      <m:r>
                        <m:rPr>
                          <m:nor/>
                        </m:rPr>
                        <a:rPr lang="en-US" b="0" i="1" dirty="0" smtClean="0">
                          <a:sym typeface="Symbol" panose="05050102010706020507" pitchFamily="18" charset="2"/>
                        </a:rPr>
                        <m:t>t</m:t>
                      </m:r>
                    </m:oMath>
                  </m:oMathPara>
                </a14:m>
                <a:endParaRPr lang="sr-Latn-RS" i="1" dirty="0" smtClean="0"/>
              </a:p>
              <a:p>
                <a:r>
                  <a:rPr lang="sr-Latn-RS" dirty="0" smtClean="0"/>
                  <a:t>Matrica rotacije za dve dimenzije: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e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</m:mr>
                          <m:mr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sr-Latn-R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</m:mr>
                        </m:m>
                      </m:e>
                    </m:d>
                    <m:r>
                      <a:rPr lang="sr-Latn-R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sr-Latn-R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</m:mr>
                          <m:mr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sr-Latn-R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sr-Latn-R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sr-Latn-RS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sr-Latn-R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′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brk m:alnAt="7"/>
                            </m:rPr>
                            <a:rPr lang="sr-Latn-R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</a:rPr>
                            <m:t>𝑜𝑠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𝑠𝑖𝑛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m:rPr>
                              <m:nor/>
                            </m:rPr>
                            <a:rPr lang="sr-Latn-RS" dirty="0">
                              <a:sym typeface="Symbol" panose="05050102010706020507" pitchFamily="18" charset="2"/>
                            </a:rPr>
                            <m:t> 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′=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sr-Latn-RS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𝑐𝑜𝑠</m:t>
                          </m:r>
                          <m:r>
                            <a:rPr lang="sr-Latn-R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</m:mr>
                    </m:m>
                  </m:oMath>
                </a14:m>
                <a:endParaRPr lang="sr-Latn-RS" b="0" dirty="0" smtClean="0">
                  <a:sym typeface="Symbol" panose="05050102010706020507" pitchFamily="18" charset="2"/>
                </a:endParaRPr>
              </a:p>
              <a:p>
                <a:pPr/>
                <a:r>
                  <a:rPr lang="sr-Latn-RS" dirty="0" smtClean="0"/>
                  <a:t>Na ovaj način se rotiraju temena poligona prilikom svakog osvežavanja slike oko tačke koja je određena kao centar poligona</a:t>
                </a:r>
                <a:endParaRPr lang="sr-Latn-RS" dirty="0" smtClean="0"/>
              </a:p>
              <a:p>
                <a:pPr marL="0" indent="0">
                  <a:buNone/>
                </a:pPr>
                <a:endParaRPr lang="sr-Latn-R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43" t="-2033" r="-1855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095" y="1000125"/>
            <a:ext cx="2970372" cy="33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Zadavanje brzina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Inicijalna brzina može biti proizvoljno zadata</a:t>
            </a:r>
            <a:endParaRPr lang="sr-Latn-RS" dirty="0" smtClean="0"/>
          </a:p>
          <a:p>
            <a:r>
              <a:rPr lang="sr-Latn-RS" dirty="0" smtClean="0"/>
              <a:t>Brzina loptice </a:t>
            </a:r>
            <a:r>
              <a:rPr lang="sr-Latn-RS" dirty="0"/>
              <a:t>se ne </a:t>
            </a:r>
            <a:r>
              <a:rPr lang="sr-Latn-RS" dirty="0" smtClean="0"/>
              <a:t>menja </a:t>
            </a:r>
            <a:r>
              <a:rPr lang="sr-Latn-RS" dirty="0"/>
              <a:t>kada nema </a:t>
            </a:r>
            <a:r>
              <a:rPr lang="sr-Latn-RS" dirty="0" smtClean="0"/>
              <a:t>sudara</a:t>
            </a:r>
            <a:endParaRPr lang="sr-Latn-RS" dirty="0" smtClean="0"/>
          </a:p>
          <a:p>
            <a:r>
              <a:rPr lang="sr-Latn-RS" dirty="0" smtClean="0"/>
              <a:t>Kada se </a:t>
            </a:r>
            <a:r>
              <a:rPr lang="sr-Latn-RS" dirty="0" smtClean="0"/>
              <a:t>sudar </a:t>
            </a:r>
            <a:r>
              <a:rPr lang="sr-Latn-RS" dirty="0" smtClean="0"/>
              <a:t>desi brzina loptice se modifikuje na </a:t>
            </a:r>
            <a:r>
              <a:rPr lang="sr-Latn-RS" dirty="0" smtClean="0"/>
              <a:t>osnovu </a:t>
            </a:r>
            <a:r>
              <a:rPr lang="sr-Latn-RS" dirty="0" smtClean="0"/>
              <a:t>vektorske </a:t>
            </a:r>
            <a:r>
              <a:rPr lang="sr-Latn-RS" dirty="0" smtClean="0"/>
              <a:t>algebre</a:t>
            </a:r>
          </a:p>
          <a:p>
            <a:r>
              <a:rPr lang="sr-Latn-RS" dirty="0" smtClean="0"/>
              <a:t>Uvek je potrebno očuvati intezitet vektora brzine</a:t>
            </a:r>
            <a:endParaRPr lang="en-US" dirty="0" smtClean="0"/>
          </a:p>
          <a:p>
            <a:r>
              <a:rPr lang="sr-Latn-RS" dirty="0" smtClean="0"/>
              <a:t>Tri slučaja: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 smtClean="0"/>
              <a:t>Sudar sa poligonom (blokom ili ivicom)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 smtClean="0"/>
              <a:t>Sudar sa kružnom preprekom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 smtClean="0"/>
              <a:t>Sudar sa palicom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981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Zadavanje brzina</a:t>
            </a:r>
            <a:endParaRPr lang="sr-Latn-R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7375"/>
                <a:ext cx="10515600" cy="431958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r-Latn-RS" dirty="0" smtClean="0"/>
                  <a:t>Upadni ugao i ugao refleksije su jednaki u odnosu na normalu ivice sa kojom se desio sudar</a:t>
                </a:r>
                <a:br>
                  <a:rPr lang="sr-Latn-RS" dirty="0" smtClean="0"/>
                </a:br>
                <a:r>
                  <a:rPr lang="sr-Latn-RS" dirty="0" smtClean="0"/>
                  <a:t>Formula: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sr-Latn-R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sr-Latn-RS" b="0" i="1" smtClean="0">
                        <a:latin typeface="Cambria Math" panose="02040503050406030204" pitchFamily="18" charset="0"/>
                      </a:rPr>
                      <m:t> −2∗</m:t>
                    </m:r>
                    <m:d>
                      <m:d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r-Latn-R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⃗"/>
                            <m:ctrlPr>
                              <a:rPr lang="sr-Latn-R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sr-Latn-RS" b="0" i="1" smtClean="0">
                        <a:latin typeface="Cambria Math" panose="02040503050406030204" pitchFamily="18" charset="0"/>
                      </a:rPr>
                      <m:t>∗ </m:t>
                    </m:r>
                    <m:acc>
                      <m:accPr>
                        <m:chr m:val="⃗"/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sr-Latn-R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Latn-RS" dirty="0" smtClean="0"/>
                  <a:t>Brzina uzima smer vektora koji polazi</a:t>
                </a:r>
                <a:br>
                  <a:rPr lang="sr-Latn-RS" dirty="0" smtClean="0"/>
                </a:br>
                <a:r>
                  <a:rPr lang="sr-Latn-RS" dirty="0" smtClean="0"/>
                  <a:t>iz centra kružne prepreke i završava se</a:t>
                </a:r>
                <a:br>
                  <a:rPr lang="sr-Latn-RS" dirty="0" smtClean="0"/>
                </a:br>
                <a:r>
                  <a:rPr lang="sr-Latn-RS" dirty="0" smtClean="0"/>
                  <a:t>u centru loptice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Latn-RS" dirty="0" smtClean="0"/>
                  <a:t>Brzina uzima smer vektora koji polazi</a:t>
                </a:r>
                <a:br>
                  <a:rPr lang="sr-Latn-RS" dirty="0" smtClean="0"/>
                </a:br>
                <a:r>
                  <a:rPr lang="sr-Latn-RS" dirty="0" smtClean="0"/>
                  <a:t>iz sredine donje ivice palice i završava se u centru loptice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7375"/>
                <a:ext cx="10515600" cy="4319588"/>
              </a:xfrm>
              <a:blipFill>
                <a:blip r:embed="rId2"/>
                <a:stretch>
                  <a:fillRect l="-1217" t="-254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4" y="2241864"/>
            <a:ext cx="5267325" cy="26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kolizije</a:t>
            </a:r>
            <a:endParaRPr lang="sr-Latn-R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Sudari između loptice i poligona, blokova i ivica su detektovani SAT (Separating Axis Theorem) metodom</a:t>
                </a:r>
              </a:p>
              <a:p>
                <a:r>
                  <a:rPr lang="sr-Latn-RS" dirty="0" smtClean="0"/>
                  <a:t>Sudari </a:t>
                </a:r>
                <a:r>
                  <a:rPr lang="sr-Latn-RS" dirty="0"/>
                  <a:t>između </a:t>
                </a:r>
                <a:r>
                  <a:rPr lang="sr-Latn-RS" dirty="0" smtClean="0"/>
                  <a:t>loptice i fiksnih kružnih prepreka su detektovani prostim upoređivanjem </a:t>
                </a:r>
                <a:r>
                  <a:rPr lang="sr-Latn-RS" dirty="0" smtClean="0"/>
                  <a:t>rastojanj</a:t>
                </a:r>
                <a:r>
                  <a:rPr lang="en-US" dirty="0" smtClean="0"/>
                  <a:t>a</a:t>
                </a:r>
                <a:r>
                  <a:rPr lang="sr-Latn-RS" dirty="0" smtClean="0"/>
                  <a:t> izme</a:t>
                </a:r>
                <a:r>
                  <a:rPr lang="sr-Latn-RS" dirty="0"/>
                  <a:t>đ</a:t>
                </a:r>
                <a:r>
                  <a:rPr lang="sr-Latn-RS" dirty="0" smtClean="0"/>
                  <a:t>u centara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r-Latn-R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r-Latn-RS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r-Latn-R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sr-Latn-R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sr-Latn-R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r-Latn-R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7644846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037" y="4124664"/>
            <a:ext cx="2610760" cy="26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SAT (Separating Axis Theorem) metoda</a:t>
            </a:r>
            <a:endParaRPr lang="sr-Latn-R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/>
          </a:bodyPr>
          <a:lstStyle/>
          <a:p>
            <a:r>
              <a:rPr lang="sr-Latn-RS" dirty="0" smtClean="0"/>
              <a:t>Teorema tvrdi: „ Ako dva konveksna objekta nisu u kontaktu, postoji osa na kojoj se projekcije objekata neće preklapati.</a:t>
            </a:r>
            <a:r>
              <a:rPr lang="en-US" dirty="0" smtClean="0"/>
              <a:t>“</a:t>
            </a:r>
            <a:endParaRPr lang="sr-Latn-RS" dirty="0" smtClean="0"/>
          </a:p>
          <a:p>
            <a:r>
              <a:rPr lang="sr-Latn-RS" dirty="0" smtClean="0"/>
              <a:t>Koraci: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Pronaći vektor normale na ivicu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Projektovati oba 2D objekta na tu normalu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Proveriti ima li preklapanja projekcija</a:t>
            </a:r>
          </a:p>
          <a:p>
            <a:pPr marL="971550" lvl="1" indent="-514350">
              <a:buFont typeface="+mj-lt"/>
              <a:buAutoNum type="alphaLcParenR"/>
            </a:pPr>
            <a:r>
              <a:rPr lang="sr-Latn-RS" dirty="0" smtClean="0"/>
              <a:t>Ako nema - objekti sigurno nisu u kontaktu</a:t>
            </a:r>
          </a:p>
          <a:p>
            <a:pPr marL="971550" lvl="1" indent="-514350">
              <a:buFont typeface="+mj-lt"/>
              <a:buAutoNum type="alphaLcParenR"/>
            </a:pPr>
            <a:r>
              <a:rPr lang="sr-Latn-RS" dirty="0" smtClean="0"/>
              <a:t>Ako ima</a:t>
            </a:r>
          </a:p>
          <a:p>
            <a:pPr marL="1428750" lvl="2" indent="-514350">
              <a:buFont typeface="+mj-lt"/>
              <a:buAutoNum type="romanUcPeriod"/>
            </a:pPr>
            <a:r>
              <a:rPr lang="sr-Latn-RS" dirty="0" smtClean="0"/>
              <a:t>Ukoliko je ostalo još neproverenih ivica proveriti </a:t>
            </a:r>
            <a:br>
              <a:rPr lang="sr-Latn-RS" dirty="0" smtClean="0"/>
            </a:br>
            <a:r>
              <a:rPr lang="sr-Latn-RS" dirty="0" smtClean="0"/>
              <a:t>sledeću ivicu</a:t>
            </a:r>
          </a:p>
          <a:p>
            <a:pPr marL="1428750" lvl="2" indent="-514350">
              <a:buFont typeface="+mj-lt"/>
              <a:buAutoNum type="romanUcPeriod"/>
            </a:pPr>
            <a:r>
              <a:rPr lang="sr-Latn-RS" dirty="0" smtClean="0"/>
              <a:t>Ukoliko su sve ivice proverene desio se sudar</a:t>
            </a:r>
          </a:p>
          <a:p>
            <a:endParaRPr lang="sr-Latn-R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4" y="2777354"/>
            <a:ext cx="37242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Kolizija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Računanje upada </a:t>
            </a:r>
            <a:r>
              <a:rPr lang="sr-Latn-RS" dirty="0" smtClean="0"/>
              <a:t>i </a:t>
            </a:r>
            <a:r>
              <a:rPr lang="sr-Latn-RS" dirty="0" smtClean="0"/>
              <a:t>detektovanje ivice </a:t>
            </a:r>
            <a:r>
              <a:rPr lang="sr-Latn-RS" dirty="0" smtClean="0"/>
              <a:t>sa kojom je loptica u kontaktu</a:t>
            </a:r>
          </a:p>
          <a:p>
            <a:r>
              <a:rPr lang="sr-Latn-RS" smtClean="0"/>
              <a:t>Pravljenje </a:t>
            </a:r>
            <a:r>
              <a:rPr lang="sr-Latn-RS" dirty="0" smtClean="0"/>
              <a:t>odgovarajućeg otklona </a:t>
            </a:r>
            <a:r>
              <a:rPr lang="sr-Latn-RS" dirty="0" smtClean="0"/>
              <a:t>u zavisnosti od </a:t>
            </a:r>
            <a:r>
              <a:rPr lang="sr-Latn-RS" dirty="0" smtClean="0"/>
              <a:t>objekta sa </a:t>
            </a:r>
            <a:br>
              <a:rPr lang="sr-Latn-RS" dirty="0" smtClean="0"/>
            </a:br>
            <a:r>
              <a:rPr lang="sr-Latn-RS" dirty="0" smtClean="0"/>
              <a:t>kojim </a:t>
            </a:r>
            <a:r>
              <a:rPr lang="sr-Latn-RS" dirty="0" smtClean="0"/>
              <a:t>je loptica u kontaktu</a:t>
            </a:r>
          </a:p>
          <a:p>
            <a:r>
              <a:rPr lang="sr-Latn-RS" dirty="0" smtClean="0"/>
              <a:t>Pravilima </a:t>
            </a:r>
            <a:r>
              <a:rPr lang="sr-Latn-RS" dirty="0" smtClean="0"/>
              <a:t>vektorske algebre </a:t>
            </a:r>
            <a:r>
              <a:rPr lang="sr-Latn-RS" dirty="0" smtClean="0"/>
              <a:t>određ</a:t>
            </a:r>
            <a:r>
              <a:rPr lang="en-US" dirty="0" err="1" smtClean="0"/>
              <a:t>uje</a:t>
            </a:r>
            <a:r>
              <a:rPr lang="sr-Latn-RS" dirty="0" smtClean="0"/>
              <a:t> </a:t>
            </a:r>
            <a:r>
              <a:rPr lang="en-US" dirty="0" smtClean="0"/>
              <a:t>se</a:t>
            </a:r>
            <a:r>
              <a:rPr lang="sr-Latn-RS" dirty="0" smtClean="0"/>
              <a:t> smer </a:t>
            </a:r>
            <a:r>
              <a:rPr lang="sr-Latn-RS" dirty="0" smtClean="0"/>
              <a:t>u </a:t>
            </a:r>
            <a:r>
              <a:rPr lang="sr-Latn-RS" dirty="0" smtClean="0"/>
              <a:t>kome bi </a:t>
            </a:r>
            <a:br>
              <a:rPr lang="sr-Latn-RS" dirty="0" smtClean="0"/>
            </a:br>
            <a:r>
              <a:rPr lang="sr-Latn-RS" dirty="0" smtClean="0"/>
              <a:t>loptica trebala </a:t>
            </a:r>
            <a:r>
              <a:rPr lang="sr-Latn-RS" dirty="0" smtClean="0"/>
              <a:t>da </a:t>
            </a:r>
            <a:r>
              <a:rPr lang="sr-Latn-RS" dirty="0" smtClean="0"/>
              <a:t>nastavi kretanje, odnosno računa </a:t>
            </a:r>
            <a:r>
              <a:rPr lang="en-US" dirty="0" smtClean="0"/>
              <a:t>se</a:t>
            </a:r>
            <a:r>
              <a:rPr lang="sr-Latn-RS" dirty="0" smtClean="0"/>
              <a:t> </a:t>
            </a:r>
            <a:r>
              <a:rPr lang="sr-Latn-RS" dirty="0" smtClean="0"/>
              <a:t>novi</a:t>
            </a:r>
            <a:br>
              <a:rPr lang="sr-Latn-RS" dirty="0" smtClean="0"/>
            </a:br>
            <a:r>
              <a:rPr lang="sr-Latn-RS" dirty="0" smtClean="0"/>
              <a:t>vektor brzine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2262187"/>
            <a:ext cx="2033587" cy="26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113"/>
            <a:ext cx="10515600" cy="111651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Demonstracija</a:t>
            </a:r>
            <a:endParaRPr lang="sr-Latn-RS" dirty="0"/>
          </a:p>
        </p:txBody>
      </p:sp>
      <p:pic>
        <p:nvPicPr>
          <p:cNvPr id="6" name="ice_video_20180211-1845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3287" y="929730"/>
            <a:ext cx="5305425" cy="5428208"/>
          </a:xfrm>
        </p:spPr>
      </p:pic>
    </p:spTree>
    <p:extLst>
      <p:ext uri="{BB962C8B-B14F-4D97-AF65-F5344CB8AC3E}">
        <p14:creationId xmlns:p14="http://schemas.microsoft.com/office/powerpoint/2010/main" val="266520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/>
              <a:t>Kraj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6458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Uvod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Tipičan predstavnik arkadnih igara</a:t>
            </a:r>
          </a:p>
          <a:p>
            <a:r>
              <a:rPr lang="sr-Latn-RS" dirty="0" smtClean="0"/>
              <a:t>Prvu sličnu igru lansirao Atari 1976. godine</a:t>
            </a:r>
          </a:p>
          <a:p>
            <a:r>
              <a:rPr lang="sr-Latn-RS" dirty="0" smtClean="0"/>
              <a:t>Kontruisali su je Steve Jobs i Steve Wozniak</a:t>
            </a:r>
          </a:p>
          <a:p>
            <a:r>
              <a:rPr lang="sr-Latn-RS" dirty="0" smtClean="0"/>
              <a:t>Tokom godina unapređivana je originalna </a:t>
            </a:r>
            <a:br>
              <a:rPr lang="sr-Latn-RS" dirty="0" smtClean="0"/>
            </a:br>
            <a:r>
              <a:rPr lang="sr-Latn-RS" dirty="0" smtClean="0"/>
              <a:t>verzija, ali je i stvoren veliki broj klonova </a:t>
            </a:r>
          </a:p>
          <a:p>
            <a:r>
              <a:rPr lang="sr-Latn-RS" dirty="0" smtClean="0"/>
              <a:t>I danas vrlo popularna sa brojnim </a:t>
            </a:r>
            <a:br>
              <a:rPr lang="sr-Latn-RS" dirty="0" smtClean="0"/>
            </a:br>
            <a:r>
              <a:rPr lang="sr-Latn-RS" dirty="0" smtClean="0"/>
              <a:t>varijacijama implementacija za razne </a:t>
            </a:r>
            <a:br>
              <a:rPr lang="sr-Latn-RS" dirty="0" smtClean="0"/>
            </a:br>
            <a:r>
              <a:rPr lang="sr-Latn-RS" dirty="0" smtClean="0"/>
              <a:t>platforme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5" y="809386"/>
            <a:ext cx="4275910" cy="55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7391"/>
          </a:xfrm>
        </p:spPr>
        <p:txBody>
          <a:bodyPr>
            <a:normAutofit/>
          </a:bodyPr>
          <a:lstStyle/>
          <a:p>
            <a:r>
              <a:rPr lang="sr-Latn-RS" dirty="0" smtClean="0"/>
              <a:t>Loptica – slobodno se kreće dok ne dođe do sudara sa nekim drugim elementom </a:t>
            </a:r>
            <a:r>
              <a:rPr lang="en-US" dirty="0" smtClean="0"/>
              <a:t>(blokom, preprekom, </a:t>
            </a:r>
            <a:r>
              <a:rPr lang="sr-Latn-RS" dirty="0" smtClean="0"/>
              <a:t>palicom, ivicom</a:t>
            </a:r>
            <a:r>
              <a:rPr lang="en-US" dirty="0" smtClean="0"/>
              <a:t>)</a:t>
            </a:r>
            <a:endParaRPr lang="sr-Latn-RS" dirty="0" smtClean="0"/>
          </a:p>
          <a:p>
            <a:r>
              <a:rPr lang="sr-Latn-RS" dirty="0" smtClean="0"/>
              <a:t>Palica – kreće se translatorno, između leve i desne ivice, pri dnu igrališta</a:t>
            </a:r>
          </a:p>
          <a:p>
            <a:r>
              <a:rPr lang="sr-Latn-RS" dirty="0" smtClean="0"/>
              <a:t>Blok – može biti bilo koji konveksan nepravilno orijentisan poligon</a:t>
            </a:r>
          </a:p>
          <a:p>
            <a:r>
              <a:rPr lang="sr-Latn-RS" dirty="0" smtClean="0"/>
              <a:t>Mozaik – naziv za skup svih blokova koje je potrebno „uništiti“</a:t>
            </a:r>
          </a:p>
          <a:p>
            <a:r>
              <a:rPr lang="sr-Latn-RS" dirty="0" smtClean="0"/>
              <a:t>Prepreka – iste prirode kao i blok samo što </a:t>
            </a:r>
            <a:r>
              <a:rPr lang="sr-Latn-RS" dirty="0" smtClean="0"/>
              <a:t>je</a:t>
            </a:r>
            <a:r>
              <a:rPr lang="sr-Latn-RS" dirty="0" smtClean="0"/>
              <a:t> </a:t>
            </a:r>
            <a:r>
              <a:rPr lang="sr-Latn-RS" dirty="0" smtClean="0"/>
              <a:t>nije moguće „uništiti“</a:t>
            </a:r>
          </a:p>
          <a:p>
            <a:r>
              <a:rPr lang="sr-Latn-RS" dirty="0" smtClean="0"/>
              <a:t>Ivica – </a:t>
            </a:r>
            <a:r>
              <a:rPr lang="sr-Latn-RS" dirty="0" smtClean="0"/>
              <a:t>ograničava igralište </a:t>
            </a:r>
            <a:r>
              <a:rPr lang="sr-Latn-RS" dirty="0" smtClean="0"/>
              <a:t>sa leve, gornje i desne strane</a:t>
            </a:r>
          </a:p>
          <a:p>
            <a:r>
              <a:rPr lang="sr-Latn-RS" dirty="0" smtClean="0"/>
              <a:t>Igralište – celokupni interfejs tokom igre, sadrži sve navedene elemente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584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9150"/>
          </a:xfrm>
        </p:spPr>
        <p:txBody>
          <a:bodyPr/>
          <a:lstStyle/>
          <a:p>
            <a:pPr algn="ctr"/>
            <a:r>
              <a:rPr lang="en-US" dirty="0" smtClean="0"/>
              <a:t>Tipi</a:t>
            </a:r>
            <a:r>
              <a:rPr lang="sr-Latn-RS" dirty="0" smtClean="0"/>
              <a:t>čan izgled ekrana na početku igre</a:t>
            </a:r>
            <a:endParaRPr lang="sr-Latn-R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7" y="1076326"/>
            <a:ext cx="9838266" cy="5534024"/>
          </a:xfrm>
        </p:spPr>
      </p:pic>
    </p:spTree>
    <p:extLst>
      <p:ext uri="{BB962C8B-B14F-4D97-AF65-F5344CB8AC3E}">
        <p14:creationId xmlns:p14="http://schemas.microsoft.com/office/powerpoint/2010/main" val="27768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Opis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Cilj igre je uništavanje blokova koji predstavljaju mozaik</a:t>
            </a:r>
          </a:p>
          <a:p>
            <a:r>
              <a:rPr lang="sr-Latn-RS" dirty="0"/>
              <a:t>B</a:t>
            </a:r>
            <a:r>
              <a:rPr lang="sr-Latn-RS" dirty="0" smtClean="0"/>
              <a:t>lokovi su tipično grupisani u gornjoj polovini ekrana</a:t>
            </a:r>
          </a:p>
          <a:p>
            <a:r>
              <a:rPr lang="sr-Latn-RS" dirty="0" smtClean="0"/>
              <a:t>Neki blokovi mogu da se rotiraju</a:t>
            </a:r>
            <a:endParaRPr lang="en-US" dirty="0" smtClean="0"/>
          </a:p>
          <a:p>
            <a:r>
              <a:rPr lang="en-US" dirty="0" smtClean="0"/>
              <a:t>Blokovi se mogu uni</a:t>
            </a:r>
            <a:r>
              <a:rPr lang="sr-Latn-RS" dirty="0" smtClean="0"/>
              <a:t>štiti isključivo tako što ih pogodi loptica</a:t>
            </a:r>
          </a:p>
          <a:p>
            <a:r>
              <a:rPr lang="sr-Latn-RS" dirty="0" smtClean="0"/>
              <a:t>Loptica se usmerava udarcima palice</a:t>
            </a:r>
          </a:p>
          <a:p>
            <a:r>
              <a:rPr lang="sr-Latn-RS" dirty="0" smtClean="0"/>
              <a:t>Palicu pozicionira </a:t>
            </a:r>
            <a:r>
              <a:rPr lang="sr-Latn-RS" dirty="0" smtClean="0"/>
              <a:t>igrač, korišćenjem miša</a:t>
            </a:r>
            <a:endParaRPr lang="sr-Latn-RS" dirty="0" smtClean="0"/>
          </a:p>
          <a:p>
            <a:r>
              <a:rPr lang="sr-Latn-RS" dirty="0" smtClean="0"/>
              <a:t>Kada loptica prođe ispod nivoa palice igrač mora početi igru ispočetka ili eventualno nastaviti sa jednim </a:t>
            </a:r>
            <a:r>
              <a:rPr lang="sr-Latn-RS" dirty="0"/>
              <a:t>„životom“ </a:t>
            </a:r>
            <a:r>
              <a:rPr lang="sr-Latn-RS" dirty="0" smtClean="0"/>
              <a:t>manje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275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Problemi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Modelovanje </a:t>
            </a:r>
            <a:r>
              <a:rPr lang="sr-Latn-RS" dirty="0" smtClean="0"/>
              <a:t>loptice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njeno</a:t>
            </a:r>
            <a:r>
              <a:rPr lang="en-US" dirty="0" smtClean="0"/>
              <a:t> </a:t>
            </a:r>
            <a:r>
              <a:rPr lang="en-US" dirty="0" err="1" smtClean="0"/>
              <a:t>kretanje</a:t>
            </a:r>
            <a:endParaRPr lang="sr-Latn-RS" dirty="0" smtClean="0"/>
          </a:p>
          <a:p>
            <a:r>
              <a:rPr lang="sr-Latn-RS" dirty="0" smtClean="0"/>
              <a:t>Modelovanje i kontrola palice</a:t>
            </a:r>
          </a:p>
          <a:p>
            <a:r>
              <a:rPr lang="sr-Latn-RS" dirty="0" smtClean="0"/>
              <a:t>Formiranje mozaika i prepreka</a:t>
            </a:r>
          </a:p>
          <a:p>
            <a:r>
              <a:rPr lang="sr-Latn-RS" dirty="0"/>
              <a:t>Rotacija </a:t>
            </a:r>
            <a:r>
              <a:rPr lang="sr-Latn-RS" dirty="0" smtClean="0"/>
              <a:t>blokova</a:t>
            </a:r>
          </a:p>
          <a:p>
            <a:r>
              <a:rPr lang="sr-Latn-RS" dirty="0" smtClean="0"/>
              <a:t>Detekcija sudara loptice i drugih elemenata</a:t>
            </a:r>
          </a:p>
          <a:p>
            <a:r>
              <a:rPr lang="sr-Latn-RS" dirty="0" smtClean="0"/>
              <a:t>Promena pravca tj. odbijanje loptice nakon sudara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617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Simulacija</a:t>
            </a:r>
            <a:r>
              <a:rPr lang="en-US" dirty="0" smtClean="0"/>
              <a:t> se </a:t>
            </a:r>
            <a:r>
              <a:rPr lang="en-US" dirty="0" err="1" smtClean="0"/>
              <a:t>sastoji</a:t>
            </a:r>
            <a:r>
              <a:rPr lang="en-US" dirty="0" smtClean="0"/>
              <a:t> od </a:t>
            </a:r>
            <a:r>
              <a:rPr lang="en-US" dirty="0" err="1" smtClean="0"/>
              <a:t>dve</a:t>
            </a:r>
            <a:r>
              <a:rPr lang="en-US" dirty="0" smtClean="0"/>
              <a:t> </a:t>
            </a:r>
            <a:r>
              <a:rPr lang="en-US" dirty="0" err="1" smtClean="0"/>
              <a:t>osnovne</a:t>
            </a:r>
            <a:r>
              <a:rPr lang="en-US" dirty="0" smtClean="0"/>
              <a:t> faze</a:t>
            </a:r>
            <a:r>
              <a:rPr lang="sr-Latn-RS" dirty="0" smtClean="0"/>
              <a:t>, a to </a:t>
            </a:r>
            <a:r>
              <a:rPr lang="sr-Latn-RS" dirty="0" smtClean="0"/>
              <a:t>su: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sr-Latn-RS" dirty="0" smtClean="0"/>
              <a:t>Ažuriranje prikaza na ekranu</a:t>
            </a:r>
          </a:p>
          <a:p>
            <a:pPr marL="971550" lvl="1" indent="-514350">
              <a:buFont typeface="+mj-lt"/>
              <a:buAutoNum type="arabicPeriod"/>
            </a:pPr>
            <a:r>
              <a:rPr lang="sr-Latn-RS" dirty="0" smtClean="0"/>
              <a:t>Izračunavanje svih parametara u sledećem trenutku</a:t>
            </a:r>
            <a:endParaRPr lang="sr-Latn-RS" dirty="0"/>
          </a:p>
          <a:p>
            <a:r>
              <a:rPr lang="sr-Latn-RS" dirty="0" smtClean="0"/>
              <a:t>U prvoj fazi se samo iscrtava ono što postoje kao trenutni podaci</a:t>
            </a:r>
          </a:p>
          <a:p>
            <a:r>
              <a:rPr lang="sr-Latn-RS" dirty="0" smtClean="0"/>
              <a:t>U drugoj fazi se računaju sve promenljive vrednosti, otkrivaju eventualni sudari, ažurira brzina i pozicija loptice itd.</a:t>
            </a:r>
          </a:p>
          <a:p>
            <a:r>
              <a:rPr lang="sr-Latn-RS" dirty="0" smtClean="0"/>
              <a:t>Nakon obe faze dešava se pauza u zavisnosti od intervala koji je za to određen</a:t>
            </a:r>
          </a:p>
        </p:txBody>
      </p:sp>
    </p:spTree>
    <p:extLst>
      <p:ext uri="{BB962C8B-B14F-4D97-AF65-F5344CB8AC3E}">
        <p14:creationId xmlns:p14="http://schemas.microsoft.com/office/powerpoint/2010/main" val="19455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Modelovanje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sr-Latn-RS" dirty="0" smtClean="0"/>
              <a:t>Loptica je modelovana ovalom koji ima iste dužine po obe ose</a:t>
            </a:r>
          </a:p>
          <a:p>
            <a:r>
              <a:rPr lang="sr-Latn-RS" dirty="0" smtClean="0"/>
              <a:t>Prikaz palice je modelovan zaobljenim pravougaonikom dok se kao predstava palice prilikom sudara koristi običan pravougaonik</a:t>
            </a:r>
          </a:p>
          <a:p>
            <a:r>
              <a:rPr lang="sr-Latn-RS" dirty="0" smtClean="0"/>
              <a:t>Ivice su takođe pravougaonici gde je jedna dimenzija znatno veća od druge</a:t>
            </a:r>
          </a:p>
          <a:p>
            <a:r>
              <a:rPr lang="sr-Latn-RS" dirty="0" smtClean="0"/>
              <a:t>Kružne prepreke su modelovane kao i </a:t>
            </a:r>
            <a:r>
              <a:rPr lang="sr-Latn-RS" dirty="0" smtClean="0"/>
              <a:t>loptica </a:t>
            </a:r>
            <a:r>
              <a:rPr lang="sr-Latn-RS" dirty="0" smtClean="0"/>
              <a:t>samo su znatno veće</a:t>
            </a:r>
          </a:p>
          <a:p>
            <a:r>
              <a:rPr lang="sr-Latn-RS" dirty="0" smtClean="0"/>
              <a:t>Blokovi su modelovani zadavanjem temena kako bi se dobili odgovarajući </a:t>
            </a:r>
            <a:r>
              <a:rPr lang="sr-Latn-RS" dirty="0" smtClean="0"/>
              <a:t>oblici prilikom iscrtavanja</a:t>
            </a:r>
            <a:endParaRPr lang="sr-Latn-RS" dirty="0" smtClean="0"/>
          </a:p>
          <a:p>
            <a:r>
              <a:rPr lang="sr-Latn-RS" dirty="0"/>
              <a:t> </a:t>
            </a:r>
            <a:r>
              <a:rPr lang="sr-Latn-RS" dirty="0" smtClean="0"/>
              <a:t>Za prikaz svih ovih elemenata su </a:t>
            </a:r>
            <a:r>
              <a:rPr lang="sr-Latn-RS" dirty="0" smtClean="0"/>
              <a:t>korišćene odgovarajuće metode fillOval(), fillRectangle() i fillPolygon</a:t>
            </a:r>
            <a:r>
              <a:rPr lang="sr-Latn-RS" dirty="0" smtClean="0"/>
              <a:t>()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8996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Kretanje - linearno</a:t>
            </a:r>
            <a:endParaRPr lang="sr-Latn-R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61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r-Latn-RS" dirty="0" smtClean="0"/>
                  <a:t>Drugi Njutnov zakon glasi: „Ubrzanje tela srazmerno je sili koja na njega deluje, a obrnuto srazmerno masi tela.“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r-Latn-R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r-Latn-R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sr-Latn-R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sr-Latn-R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r-Latn-R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num>
                        <m:den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sr-Latn-RS" dirty="0" smtClean="0"/>
              </a:p>
              <a:p>
                <a:r>
                  <a:rPr lang="sr-Latn-RS" dirty="0" smtClean="0"/>
                  <a:t>Druge značajne jednačine: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r-Latn-R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r-Latn-R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r-Latn-R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sr-Latn-R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r-Latn-R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sr-Latn-R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sr-Latn-R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num>
                      <m:den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sr-Latn-R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sr-Latn-R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sr-Latn-RS" b="0" i="1" dirty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sr-Latn-R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sr-Latn-R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sr-Latn-R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sr-Latn-RS" i="1" dirty="0" smtClean="0"/>
              </a:p>
              <a:p>
                <a:r>
                  <a:rPr lang="sr-Latn-RS" dirty="0" smtClean="0"/>
                  <a:t>Ojlerova metoda </a:t>
                </a:r>
                <a:r>
                  <a:rPr lang="sr-Latn-RS" dirty="0" smtClean="0"/>
                  <a:t>novu </a:t>
                </a:r>
                <a:r>
                  <a:rPr lang="sr-Latn-RS" dirty="0" smtClean="0"/>
                  <a:t>vrednost </a:t>
                </a:r>
                <a:r>
                  <a:rPr lang="sr-Latn-RS" dirty="0" smtClean="0"/>
                  <a:t>određuje sabiranjem trenutne i proizvoda brzine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odnosno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promene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funkcije</a:t>
                </a:r>
                <a:r>
                  <a:rPr lang="en-US" dirty="0" smtClean="0"/>
                  <a:t> u </a:t>
                </a:r>
                <a:r>
                  <a:rPr lang="en-US" dirty="0" err="1" smtClean="0"/>
                  <a:t>vremenu</a:t>
                </a:r>
                <a:r>
                  <a:rPr lang="en-US" dirty="0" smtClean="0"/>
                  <a:t> u </a:t>
                </a:r>
                <a:r>
                  <a:rPr lang="en-US" dirty="0" err="1" smtClean="0"/>
                  <a:t>datom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trenutku</a:t>
                </a:r>
                <a:r>
                  <a:rPr lang="en-US" dirty="0" smtClean="0"/>
                  <a:t>)</a:t>
                </a:r>
                <a:r>
                  <a:rPr lang="sr-Latn-RS" dirty="0" smtClean="0"/>
                  <a:t> i vremenskog intervala</a:t>
                </a:r>
                <a:r>
                  <a:rPr lang="sr-Latn-R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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</m:oMath>
                </a14:m>
                <a:r>
                  <a:rPr lang="en-US" b="0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r-Latn-RS" b="0" i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6101"/>
              </a:xfrm>
              <a:blipFill>
                <a:blip r:embed="rId2"/>
                <a:stretch>
                  <a:fillRect l="-1043" t="-2733" b="-12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8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4085</TotalTime>
  <Words>621</Words>
  <Application>Microsoft Office PowerPoint</Application>
  <PresentationFormat>Widescreen</PresentationFormat>
  <Paragraphs>94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Office Theme</vt:lpstr>
      <vt:lpstr>Breakout</vt:lpstr>
      <vt:lpstr>Uvod</vt:lpstr>
      <vt:lpstr>Elementi</vt:lpstr>
      <vt:lpstr>Tipičan izgled ekrana na početku igre</vt:lpstr>
      <vt:lpstr>Opis</vt:lpstr>
      <vt:lpstr>Problemi</vt:lpstr>
      <vt:lpstr>Simulacija</vt:lpstr>
      <vt:lpstr>Modelovanje</vt:lpstr>
      <vt:lpstr>Kretanje - linearno</vt:lpstr>
      <vt:lpstr>Kretanje - rotacija</vt:lpstr>
      <vt:lpstr>Zadavanje brzina</vt:lpstr>
      <vt:lpstr>Zadavanje brzina</vt:lpstr>
      <vt:lpstr>Detekcija kolizije</vt:lpstr>
      <vt:lpstr>SAT (Separating Axis Theorem) metoda</vt:lpstr>
      <vt:lpstr>Kolizija</vt:lpstr>
      <vt:lpstr>Demonstracija</vt:lpstr>
      <vt:lpstr>Kraj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</dc:title>
  <dc:creator>sveta.simic.96@gmail.com</dc:creator>
  <cp:lastModifiedBy>sveta.simic.96@gmail.com</cp:lastModifiedBy>
  <cp:revision>72</cp:revision>
  <dcterms:created xsi:type="dcterms:W3CDTF">2018-02-05T11:42:45Z</dcterms:created>
  <dcterms:modified xsi:type="dcterms:W3CDTF">2018-02-11T19:04:53Z</dcterms:modified>
</cp:coreProperties>
</file>